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87" r:id="rId5"/>
    <p:sldId id="294" r:id="rId6"/>
    <p:sldId id="288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289" r:id="rId15"/>
    <p:sldId id="273" r:id="rId16"/>
    <p:sldId id="290" r:id="rId17"/>
    <p:sldId id="291" r:id="rId18"/>
    <p:sldId id="292" r:id="rId19"/>
    <p:sldId id="303" r:id="rId20"/>
    <p:sldId id="302" r:id="rId21"/>
    <p:sldId id="28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23-Sep-22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CLOUD TECHNOLOGY FUNDAMENTALS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COURSE CODE:</a:t>
            </a:r>
            <a:r>
              <a:rPr lang="en-US" b="1" dirty="0" smtClean="0">
                <a:solidFill>
                  <a:srgbClr val="002060"/>
                </a:solidFill>
              </a:rPr>
              <a:t>21UCA501 UNIT - III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TITLE: </a:t>
            </a:r>
            <a:r>
              <a:rPr lang="en-US" b="1" dirty="0">
                <a:solidFill>
                  <a:schemeClr val="tx2"/>
                </a:solidFill>
              </a:rPr>
              <a:t>Networked identity service </a:t>
            </a:r>
            <a:r>
              <a:rPr lang="en-US" b="1" dirty="0" smtClean="0">
                <a:solidFill>
                  <a:schemeClr val="tx2"/>
                </a:solidFill>
              </a:rPr>
              <a:t>classes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YEAR: </a:t>
            </a:r>
            <a:r>
              <a:rPr lang="en-US" b="1" dirty="0" smtClean="0">
                <a:solidFill>
                  <a:srgbClr val="002060"/>
                </a:solidFill>
              </a:rPr>
              <a:t>III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28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Exploring Google Applications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bulk of Google’s income comes </a:t>
            </a:r>
            <a:r>
              <a:rPr lang="en-US" dirty="0"/>
              <a:t>from the </a:t>
            </a:r>
            <a:r>
              <a:rPr lang="en-US" dirty="0">
                <a:solidFill>
                  <a:srgbClr val="FF0000"/>
                </a:solidFill>
              </a:rPr>
              <a:t>sales of target advertising </a:t>
            </a:r>
            <a:r>
              <a:rPr lang="en-US" dirty="0"/>
              <a:t>based on information </a:t>
            </a:r>
            <a:r>
              <a:rPr lang="en-US" dirty="0" smtClean="0"/>
              <a:t>that </a:t>
            </a:r>
            <a:r>
              <a:rPr lang="en-US" dirty="0" smtClean="0">
                <a:solidFill>
                  <a:srgbClr val="FF0000"/>
                </a:solidFill>
              </a:rPr>
              <a:t>Google </a:t>
            </a:r>
            <a:r>
              <a:rPr lang="en-US" dirty="0">
                <a:solidFill>
                  <a:srgbClr val="FF0000"/>
                </a:solidFill>
              </a:rPr>
              <a:t>gathers </a:t>
            </a:r>
            <a:r>
              <a:rPr lang="en-US" dirty="0"/>
              <a:t>from your activities associated with your </a:t>
            </a:r>
            <a:r>
              <a:rPr lang="en-US" dirty="0">
                <a:solidFill>
                  <a:srgbClr val="FF0000"/>
                </a:solidFill>
              </a:rPr>
              <a:t>Google account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 algn="just"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algn="just"/>
            <a:r>
              <a:rPr lang="en-US" dirty="0">
                <a:solidFill>
                  <a:srgbClr val="FF0000"/>
                </a:solidFill>
              </a:rPr>
              <a:t>In 2009,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Google’s revenue was </a:t>
            </a:r>
            <a:r>
              <a:rPr lang="en-US" dirty="0">
                <a:solidFill>
                  <a:srgbClr val="FF0000"/>
                </a:solidFill>
              </a:rPr>
              <a:t>$23.6 billion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and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 controlled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roughly </a:t>
            </a:r>
            <a:r>
              <a:rPr lang="en-US" dirty="0">
                <a:solidFill>
                  <a:srgbClr val="FF0000"/>
                </a:solidFill>
              </a:rPr>
              <a:t>65 percent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the </a:t>
            </a:r>
            <a:r>
              <a:rPr lang="en-US" dirty="0">
                <a:solidFill>
                  <a:srgbClr val="FF0000"/>
                </a:solidFill>
              </a:rPr>
              <a:t>search market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through its </a:t>
            </a:r>
            <a:r>
              <a:rPr lang="en-US" dirty="0">
                <a:solidFill>
                  <a:srgbClr val="FF0000"/>
                </a:solidFill>
              </a:rPr>
              <a:t>various sites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services</a:t>
            </a:r>
          </a:p>
        </p:txBody>
      </p:sp>
    </p:spTree>
    <p:extLst>
      <p:ext uri="{BB962C8B-B14F-4D97-AF65-F5344CB8AC3E}">
        <p14:creationId xmlns:p14="http://schemas.microsoft.com/office/powerpoint/2010/main" val="156471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Exploring Google Applications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/>
              <a:t>The company is </a:t>
            </a:r>
            <a:r>
              <a:rPr lang="en-US" dirty="0">
                <a:solidFill>
                  <a:srgbClr val="FF0000"/>
                </a:solidFill>
              </a:rPr>
              <a:t>highly profitable</a:t>
            </a:r>
            <a:r>
              <a:rPr lang="en-US" dirty="0"/>
              <a:t>, and that has allowed </a:t>
            </a:r>
            <a:r>
              <a:rPr lang="en-US" dirty="0">
                <a:solidFill>
                  <a:srgbClr val="FF0000"/>
                </a:solidFill>
              </a:rPr>
              <a:t>Google to create a huge infrastructure </a:t>
            </a:r>
            <a:r>
              <a:rPr lang="en-US" dirty="0"/>
              <a:t>as well </a:t>
            </a:r>
            <a:r>
              <a:rPr lang="en-US" dirty="0" smtClean="0"/>
              <a:t>as </a:t>
            </a:r>
            <a:r>
              <a:rPr lang="en-US" dirty="0" smtClean="0">
                <a:solidFill>
                  <a:srgbClr val="FF0000"/>
                </a:solidFill>
              </a:rPr>
              <a:t>launch </a:t>
            </a:r>
            <a:r>
              <a:rPr lang="en-US" dirty="0">
                <a:solidFill>
                  <a:srgbClr val="FF0000"/>
                </a:solidFill>
              </a:rPr>
              <a:t>many free cloud-based applications and services</a:t>
            </a:r>
            <a:endParaRPr lang="en-US" sz="1600" dirty="0">
              <a:solidFill>
                <a:srgbClr val="FF0000"/>
              </a:solidFill>
            </a:endParaRPr>
          </a:p>
          <a:p>
            <a:pPr algn="just"/>
            <a:r>
              <a:rPr lang="en-US" dirty="0">
                <a:solidFill>
                  <a:srgbClr val="FF0000"/>
                </a:solidFill>
              </a:rPr>
              <a:t>In 2009,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Google’s revenue was </a:t>
            </a:r>
            <a:r>
              <a:rPr lang="en-US" dirty="0">
                <a:solidFill>
                  <a:srgbClr val="FF0000"/>
                </a:solidFill>
              </a:rPr>
              <a:t>$23.6 billion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and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 controlled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roughly </a:t>
            </a:r>
            <a:r>
              <a:rPr lang="en-US" dirty="0">
                <a:solidFill>
                  <a:srgbClr val="FF0000"/>
                </a:solidFill>
              </a:rPr>
              <a:t>65 percent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the </a:t>
            </a:r>
            <a:r>
              <a:rPr lang="en-US" dirty="0">
                <a:solidFill>
                  <a:srgbClr val="FF0000"/>
                </a:solidFill>
              </a:rPr>
              <a:t>search market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through its </a:t>
            </a:r>
            <a:r>
              <a:rPr lang="en-US" dirty="0">
                <a:solidFill>
                  <a:srgbClr val="FF0000"/>
                </a:solidFill>
              </a:rPr>
              <a:t>various sites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services</a:t>
            </a:r>
          </a:p>
        </p:txBody>
      </p:sp>
    </p:spTree>
    <p:extLst>
      <p:ext uri="{BB962C8B-B14F-4D97-AF65-F5344CB8AC3E}">
        <p14:creationId xmlns:p14="http://schemas.microsoft.com/office/powerpoint/2010/main" val="343690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Exploring Google Applications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/>
              <a:t>These applications are offered </a:t>
            </a:r>
            <a:r>
              <a:rPr lang="en-US" dirty="0">
                <a:solidFill>
                  <a:srgbClr val="FF0000"/>
                </a:solidFill>
              </a:rPr>
              <a:t>mostly on a free usage model </a:t>
            </a:r>
            <a:r>
              <a:rPr lang="en-US" dirty="0"/>
              <a:t>that </a:t>
            </a:r>
            <a:r>
              <a:rPr lang="en-US" dirty="0">
                <a:solidFill>
                  <a:srgbClr val="FF0000"/>
                </a:solidFill>
              </a:rPr>
              <a:t>represents Google’s Software as a Service portfolio. 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en-US" dirty="0">
                <a:solidFill>
                  <a:srgbClr val="FF0000"/>
                </a:solidFill>
              </a:rPr>
              <a:t>business model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that </a:t>
            </a:r>
            <a:r>
              <a:rPr lang="en-US" dirty="0">
                <a:solidFill>
                  <a:srgbClr val="FF0000"/>
                </a:solidFill>
              </a:rPr>
              <a:t>offers cloud-based services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for </a:t>
            </a:r>
            <a:r>
              <a:rPr lang="en-US" dirty="0">
                <a:solidFill>
                  <a:srgbClr val="FF0000"/>
                </a:solidFill>
              </a:rPr>
              <a:t>free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that are </a:t>
            </a:r>
            <a:r>
              <a:rPr lang="en-US" dirty="0">
                <a:solidFill>
                  <a:srgbClr val="FF0000"/>
                </a:solidFill>
              </a:rPr>
              <a:t>“good enough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” is very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compelling.</a:t>
            </a:r>
          </a:p>
          <a:p>
            <a:pPr algn="just"/>
            <a:r>
              <a:rPr lang="en-US" dirty="0">
                <a:solidFill>
                  <a:srgbClr val="FF0000"/>
                </a:solidFill>
              </a:rPr>
              <a:t>While Google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 slowly growing a subscription </a:t>
            </a:r>
            <a:r>
              <a:rPr lang="en-US" dirty="0">
                <a:solidFill>
                  <a:srgbClr val="FF0000"/>
                </a:solidFill>
              </a:rPr>
              <a:t>business selling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these </a:t>
            </a:r>
            <a:r>
              <a:rPr lang="en-US" dirty="0">
                <a:solidFill>
                  <a:srgbClr val="FF0000"/>
                </a:solidFill>
              </a:rPr>
              <a:t>applications to enterprises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its </a:t>
            </a:r>
            <a:r>
              <a:rPr lang="en-US" dirty="0">
                <a:solidFill>
                  <a:srgbClr val="FF0000"/>
                </a:solidFill>
              </a:rPr>
              <a:t>revenue represents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only a small but growing part of </a:t>
            </a:r>
            <a:r>
              <a:rPr lang="en-US" dirty="0">
                <a:solidFill>
                  <a:srgbClr val="FF0000"/>
                </a:solidFill>
              </a:rPr>
              <a:t>Google’s current income.</a:t>
            </a:r>
          </a:p>
        </p:txBody>
      </p:sp>
    </p:spTree>
    <p:extLst>
      <p:ext uri="{BB962C8B-B14F-4D97-AF65-F5344CB8AC3E}">
        <p14:creationId xmlns:p14="http://schemas.microsoft.com/office/powerpoint/2010/main" val="115770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Exploring Google Applications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/>
              <a:t>Google’s cloud computing services falls under </a:t>
            </a:r>
            <a:r>
              <a:rPr lang="en-US" dirty="0">
                <a:solidFill>
                  <a:srgbClr val="FF0000"/>
                </a:solidFill>
              </a:rPr>
              <a:t>two umbrellas.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first and best-known offerings are an extensive set of very popular applications that Google offers to the general public.</a:t>
            </a:r>
            <a:r>
              <a:rPr lang="en-US" dirty="0"/>
              <a:t> </a:t>
            </a:r>
            <a:r>
              <a:rPr lang="en-US" dirty="0" smtClean="0"/>
              <a:t>These applications </a:t>
            </a:r>
            <a:r>
              <a:rPr lang="en-US" dirty="0"/>
              <a:t>include </a:t>
            </a:r>
            <a:r>
              <a:rPr lang="en-US" dirty="0">
                <a:solidFill>
                  <a:srgbClr val="FF0000"/>
                </a:solidFill>
              </a:rPr>
              <a:t>Google Docs, Google Health, Picasa, Google Mail, Google Earth, and </a:t>
            </a:r>
            <a:r>
              <a:rPr lang="en-US">
                <a:solidFill>
                  <a:srgbClr val="FF0000"/>
                </a:solidFill>
              </a:rPr>
              <a:t>many </a:t>
            </a:r>
            <a:r>
              <a:rPr lang="en-US" smtClean="0">
                <a:solidFill>
                  <a:srgbClr val="FF0000"/>
                </a:solidFill>
              </a:rPr>
              <a:t>more.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32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45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Defining Identity as a Service (</a:t>
            </a:r>
            <a:r>
              <a:rPr lang="en-US" b="1" dirty="0" err="1">
                <a:solidFill>
                  <a:srgbClr val="FF0000"/>
                </a:solidFill>
              </a:rPr>
              <a:t>IDaaS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pPr algn="just"/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establishment and proof </a:t>
            </a:r>
            <a:r>
              <a:rPr lang="en-US" dirty="0"/>
              <a:t>of an identity is a central </a:t>
            </a:r>
            <a:r>
              <a:rPr lang="en-US" dirty="0">
                <a:solidFill>
                  <a:srgbClr val="FF0000"/>
                </a:solidFill>
              </a:rPr>
              <a:t>network</a:t>
            </a:r>
            <a:r>
              <a:rPr lang="en-US" dirty="0"/>
              <a:t> </a:t>
            </a:r>
            <a:r>
              <a:rPr lang="en-US" dirty="0" smtClean="0"/>
              <a:t>function.</a:t>
            </a:r>
          </a:p>
          <a:p>
            <a:pPr marL="0" indent="0" algn="just">
              <a:buNone/>
            </a:pPr>
            <a:endParaRPr lang="en-US" sz="1100" dirty="0" smtClean="0"/>
          </a:p>
          <a:p>
            <a:pPr algn="just"/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identity service </a:t>
            </a:r>
            <a:r>
              <a:rPr lang="en-US" dirty="0"/>
              <a:t>is </a:t>
            </a:r>
            <a:r>
              <a:rPr lang="en-US" dirty="0" smtClean="0"/>
              <a:t>one that </a:t>
            </a:r>
            <a:r>
              <a:rPr lang="en-US" dirty="0"/>
              <a:t>stores the information associated with a </a:t>
            </a:r>
            <a:r>
              <a:rPr lang="en-US" dirty="0">
                <a:solidFill>
                  <a:srgbClr val="FF0000"/>
                </a:solidFill>
              </a:rPr>
              <a:t>digital entity </a:t>
            </a:r>
            <a:r>
              <a:rPr lang="en-US" dirty="0"/>
              <a:t>in a form that can be </a:t>
            </a:r>
            <a:r>
              <a:rPr lang="en-US" dirty="0">
                <a:solidFill>
                  <a:srgbClr val="FF0000"/>
                </a:solidFill>
              </a:rPr>
              <a:t>queried and </a:t>
            </a:r>
            <a:r>
              <a:rPr lang="en-US" dirty="0" smtClean="0">
                <a:solidFill>
                  <a:srgbClr val="FF0000"/>
                </a:solidFill>
              </a:rPr>
              <a:t>managed</a:t>
            </a:r>
            <a:r>
              <a:rPr lang="en-US" dirty="0" smtClean="0"/>
              <a:t> for </a:t>
            </a:r>
            <a:r>
              <a:rPr lang="en-US" dirty="0"/>
              <a:t>use in </a:t>
            </a:r>
            <a:r>
              <a:rPr lang="en-US" dirty="0">
                <a:solidFill>
                  <a:srgbClr val="FF0000"/>
                </a:solidFill>
              </a:rPr>
              <a:t>electronic </a:t>
            </a:r>
            <a:r>
              <a:rPr lang="en-US" dirty="0" smtClean="0">
                <a:solidFill>
                  <a:srgbClr val="FF0000"/>
                </a:solidFill>
              </a:rPr>
              <a:t>transactions.</a:t>
            </a:r>
          </a:p>
          <a:p>
            <a:r>
              <a:rPr lang="en-US" dirty="0"/>
              <a:t>Identity services have as their core functions: </a:t>
            </a:r>
            <a:r>
              <a:rPr lang="en-US" dirty="0">
                <a:solidFill>
                  <a:srgbClr val="FF0000"/>
                </a:solidFill>
              </a:rPr>
              <a:t>a data store</a:t>
            </a:r>
            <a:r>
              <a:rPr lang="en-US" dirty="0"/>
              <a:t>, </a:t>
            </a:r>
            <a:r>
              <a:rPr lang="en-US" dirty="0" smtClean="0">
                <a:solidFill>
                  <a:srgbClr val="FF0000"/>
                </a:solidFill>
              </a:rPr>
              <a:t>a query </a:t>
            </a:r>
            <a:r>
              <a:rPr lang="en-US" dirty="0">
                <a:solidFill>
                  <a:srgbClr val="FF0000"/>
                </a:solidFill>
              </a:rPr>
              <a:t>engine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a policy engine </a:t>
            </a:r>
            <a:r>
              <a:rPr lang="en-US" dirty="0"/>
              <a:t>that maintains data integrity.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02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Defining Identity as a Service (</a:t>
            </a:r>
            <a:r>
              <a:rPr lang="en-US" b="1" dirty="0" err="1">
                <a:solidFill>
                  <a:srgbClr val="FF0000"/>
                </a:solidFill>
              </a:rPr>
              <a:t>IDaaS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pPr algn="just"/>
            <a:r>
              <a:rPr lang="en-US" dirty="0">
                <a:solidFill>
                  <a:srgbClr val="FF0000"/>
                </a:solidFill>
              </a:rPr>
              <a:t>Distributed transaction </a:t>
            </a:r>
            <a:r>
              <a:rPr lang="en-US" dirty="0"/>
              <a:t>systems such as </a:t>
            </a:r>
            <a:r>
              <a:rPr lang="en-US" dirty="0">
                <a:solidFill>
                  <a:srgbClr val="FF0000"/>
                </a:solidFill>
              </a:rPr>
              <a:t>internetworks</a:t>
            </a:r>
            <a:r>
              <a:rPr lang="en-US" dirty="0"/>
              <a:t> or cloud computing systems magnify the </a:t>
            </a:r>
            <a:r>
              <a:rPr lang="en-US" dirty="0" smtClean="0">
                <a:solidFill>
                  <a:srgbClr val="FF0000"/>
                </a:solidFill>
              </a:rPr>
              <a:t>difficulties faced </a:t>
            </a:r>
            <a:r>
              <a:rPr lang="en-US" dirty="0"/>
              <a:t>by </a:t>
            </a:r>
            <a:r>
              <a:rPr lang="en-US" dirty="0">
                <a:solidFill>
                  <a:srgbClr val="FF0000"/>
                </a:solidFill>
              </a:rPr>
              <a:t>identity management </a:t>
            </a:r>
            <a:r>
              <a:rPr lang="en-US" dirty="0" smtClean="0">
                <a:solidFill>
                  <a:srgbClr val="FF0000"/>
                </a:solidFill>
              </a:rPr>
              <a:t>systems </a:t>
            </a:r>
            <a:r>
              <a:rPr lang="en-US" sz="1100" dirty="0" smtClean="0">
                <a:solidFill>
                  <a:srgbClr val="FF0000"/>
                </a:solidFill>
              </a:rPr>
              <a:t>  </a:t>
            </a:r>
          </a:p>
          <a:p>
            <a:pPr marL="0" indent="0" algn="just">
              <a:buNone/>
            </a:pPr>
            <a:r>
              <a:rPr lang="en-US" sz="1100" dirty="0">
                <a:solidFill>
                  <a:srgbClr val="FF0000"/>
                </a:solidFill>
              </a:rPr>
              <a:t> </a:t>
            </a:r>
            <a:r>
              <a:rPr lang="en-US" sz="1100" dirty="0" smtClean="0">
                <a:solidFill>
                  <a:srgbClr val="FF0000"/>
                </a:solidFill>
              </a:rPr>
              <a:t>       </a:t>
            </a:r>
            <a:r>
              <a:rPr lang="en-US" dirty="0" smtClean="0"/>
              <a:t>exposing </a:t>
            </a:r>
            <a:r>
              <a:rPr lang="en-US" dirty="0"/>
              <a:t>a much larger attack </a:t>
            </a:r>
            <a:r>
              <a:rPr lang="en-US" dirty="0" smtClean="0"/>
              <a:t>surface</a:t>
            </a:r>
          </a:p>
          <a:p>
            <a:pPr marL="0" indent="0" algn="just">
              <a:buNone/>
            </a:pPr>
            <a:r>
              <a:rPr lang="en-US" dirty="0" smtClean="0"/>
              <a:t>    Whether </a:t>
            </a:r>
            <a:r>
              <a:rPr lang="en-US" dirty="0"/>
              <a:t>it is network </a:t>
            </a:r>
            <a:r>
              <a:rPr lang="en-US" dirty="0">
                <a:solidFill>
                  <a:srgbClr val="FF0000"/>
                </a:solidFill>
              </a:rPr>
              <a:t>traffic </a:t>
            </a:r>
            <a:r>
              <a:rPr lang="en-US" dirty="0" smtClean="0">
                <a:solidFill>
                  <a:srgbClr val="FF0000"/>
                </a:solidFill>
              </a:rPr>
              <a:t>protection</a:t>
            </a:r>
            <a:r>
              <a:rPr lang="en-US" dirty="0" smtClean="0"/>
              <a:t>,    </a:t>
            </a:r>
            <a:r>
              <a:rPr lang="en-US" dirty="0" smtClean="0">
                <a:solidFill>
                  <a:srgbClr val="FF0000"/>
                </a:solidFill>
              </a:rPr>
              <a:t>privileged </a:t>
            </a:r>
            <a:r>
              <a:rPr lang="en-US" dirty="0">
                <a:solidFill>
                  <a:srgbClr val="FF0000"/>
                </a:solidFill>
              </a:rPr>
              <a:t>resource access</a:t>
            </a:r>
            <a:r>
              <a:rPr lang="en-US" dirty="0"/>
              <a:t>, or </a:t>
            </a:r>
            <a:r>
              <a:rPr lang="en-US" dirty="0">
                <a:solidFill>
                  <a:srgbClr val="FF0000"/>
                </a:solidFill>
              </a:rPr>
              <a:t>some other defined right or privilege</a:t>
            </a:r>
            <a:r>
              <a:rPr lang="en-US" dirty="0"/>
              <a:t>, the validated authorization of an object based on its </a:t>
            </a:r>
            <a:r>
              <a:rPr lang="en-US" dirty="0">
                <a:solidFill>
                  <a:srgbClr val="FF0000"/>
                </a:solidFill>
              </a:rPr>
              <a:t>identity is the central tenet </a:t>
            </a:r>
            <a:r>
              <a:rPr lang="en-US" dirty="0"/>
              <a:t>of </a:t>
            </a:r>
            <a:r>
              <a:rPr lang="en-US" dirty="0">
                <a:solidFill>
                  <a:srgbClr val="FF0000"/>
                </a:solidFill>
              </a:rPr>
              <a:t>secure network design</a:t>
            </a:r>
            <a:r>
              <a:rPr lang="en-US" dirty="0"/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72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Defining Identity as a Service (</a:t>
            </a:r>
            <a:r>
              <a:rPr lang="en-US" b="1" dirty="0" err="1">
                <a:solidFill>
                  <a:srgbClr val="FF0000"/>
                </a:solidFill>
              </a:rPr>
              <a:t>IDaaS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pPr algn="just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this regard, establishing </a:t>
            </a:r>
            <a:r>
              <a:rPr lang="en-US" dirty="0">
                <a:solidFill>
                  <a:srgbClr val="FF0000"/>
                </a:solidFill>
              </a:rPr>
              <a:t>identity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may be seen as the </a:t>
            </a:r>
            <a:r>
              <a:rPr lang="en-US" dirty="0">
                <a:solidFill>
                  <a:srgbClr val="FF0000"/>
                </a:solidFill>
              </a:rPr>
              <a:t>key to obtaining trust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to anything that an </a:t>
            </a:r>
            <a:r>
              <a:rPr lang="en-US" dirty="0">
                <a:solidFill>
                  <a:srgbClr val="FF0000"/>
                </a:solidFill>
              </a:rPr>
              <a:t>object or entity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wants to </a:t>
            </a:r>
            <a:r>
              <a:rPr lang="en-US" dirty="0">
                <a:solidFill>
                  <a:srgbClr val="FF0000"/>
                </a:solidFill>
              </a:rPr>
              <a:t>claim ownership of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/>
            <a:endParaRPr lang="en-US" sz="1100" dirty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.</a:t>
            </a:r>
            <a:r>
              <a:rPr lang="en-US" dirty="0"/>
              <a:t> Services that provide </a:t>
            </a:r>
            <a:r>
              <a:rPr lang="en-US" dirty="0">
                <a:solidFill>
                  <a:srgbClr val="FF0000"/>
                </a:solidFill>
              </a:rPr>
              <a:t>digital identity management as a service</a:t>
            </a:r>
            <a:r>
              <a:rPr lang="en-US" dirty="0"/>
              <a:t> have been part of </a:t>
            </a:r>
            <a:r>
              <a:rPr lang="en-US" dirty="0" smtClean="0"/>
              <a:t>internetworked systems from Day One.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The </a:t>
            </a:r>
            <a:r>
              <a:rPr lang="en-US" dirty="0" smtClean="0"/>
              <a:t>Domain </a:t>
            </a:r>
            <a:r>
              <a:rPr lang="en-US" dirty="0" smtClean="0">
                <a:solidFill>
                  <a:srgbClr val="FF0000"/>
                </a:solidFill>
              </a:rPr>
              <a:t>Name </a:t>
            </a:r>
            <a:r>
              <a:rPr lang="en-US" dirty="0">
                <a:solidFill>
                  <a:srgbClr val="FF0000"/>
                </a:solidFill>
              </a:rPr>
              <a:t>Service can run on a private </a:t>
            </a:r>
            <a:r>
              <a:rPr lang="en-US" dirty="0" smtClean="0">
                <a:solidFill>
                  <a:srgbClr val="FF0000"/>
                </a:solidFill>
              </a:rPr>
              <a:t>network</a:t>
            </a: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84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Defining Identity as a Service (</a:t>
            </a:r>
            <a:r>
              <a:rPr lang="en-US" b="1" dirty="0" err="1">
                <a:solidFill>
                  <a:srgbClr val="FF0000"/>
                </a:solidFill>
              </a:rPr>
              <a:t>IDaaS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/>
              <a:t>The name servers that run the various Internet </a:t>
            </a:r>
            <a:r>
              <a:rPr lang="en-US" dirty="0" smtClean="0"/>
              <a:t>domains </a:t>
            </a:r>
            <a:r>
              <a:rPr lang="en-US" dirty="0" smtClean="0">
                <a:solidFill>
                  <a:srgbClr val="FF0000"/>
                </a:solidFill>
              </a:rPr>
              <a:t>(.</a:t>
            </a:r>
            <a:r>
              <a:rPr lang="en-US" dirty="0">
                <a:solidFill>
                  <a:srgbClr val="FF0000"/>
                </a:solidFill>
              </a:rPr>
              <a:t>COM, .ORG, .EDU, .MIL, .TV, .RU, and so on) </a:t>
            </a:r>
            <a:r>
              <a:rPr lang="en-US" i="1" dirty="0">
                <a:solidFill>
                  <a:srgbClr val="FF0000"/>
                </a:solidFill>
              </a:rPr>
              <a:t>are </a:t>
            </a:r>
            <a:r>
              <a:rPr lang="en-US" dirty="0" err="1">
                <a:solidFill>
                  <a:srgbClr val="FF0000"/>
                </a:solidFill>
              </a:rPr>
              <a:t>IDaaS</a:t>
            </a:r>
            <a:r>
              <a:rPr lang="en-US" dirty="0">
                <a:solidFill>
                  <a:srgbClr val="FF0000"/>
                </a:solidFill>
              </a:rPr>
              <a:t> servers</a:t>
            </a:r>
            <a:r>
              <a:rPr lang="en-US" dirty="0"/>
              <a:t>.</a:t>
            </a:r>
            <a:endParaRPr lang="en-US" sz="1100" dirty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Services that provide </a:t>
            </a:r>
            <a:r>
              <a:rPr lang="en-US" dirty="0" smtClean="0">
                <a:solidFill>
                  <a:srgbClr val="FF0000"/>
                </a:solidFill>
              </a:rPr>
              <a:t>digital identity management as a service</a:t>
            </a:r>
            <a:r>
              <a:rPr lang="en-US" dirty="0" smtClean="0"/>
              <a:t> have been part of internetworked systems from Day One.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Domain </a:t>
            </a:r>
            <a:r>
              <a:rPr lang="en-US" dirty="0" smtClean="0">
                <a:solidFill>
                  <a:srgbClr val="FF0000"/>
                </a:solidFill>
              </a:rPr>
              <a:t>Name Service can run on a private network</a:t>
            </a: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70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Defining Identity as a Service (</a:t>
            </a:r>
            <a:r>
              <a:rPr lang="en-US" b="1" dirty="0" err="1">
                <a:solidFill>
                  <a:srgbClr val="FF0000"/>
                </a:solidFill>
              </a:rPr>
              <a:t>IDaaS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/>
              <a:t>The name servers that run the various Internet </a:t>
            </a:r>
            <a:r>
              <a:rPr lang="en-US" dirty="0" smtClean="0"/>
              <a:t>domains </a:t>
            </a:r>
            <a:r>
              <a:rPr lang="en-US" dirty="0" smtClean="0">
                <a:solidFill>
                  <a:srgbClr val="FF0000"/>
                </a:solidFill>
              </a:rPr>
              <a:t>(.</a:t>
            </a:r>
            <a:r>
              <a:rPr lang="en-US" dirty="0">
                <a:solidFill>
                  <a:srgbClr val="FF0000"/>
                </a:solidFill>
              </a:rPr>
              <a:t>COM, .ORG, .EDU, .MIL, .TV, .RU, and so on) </a:t>
            </a:r>
            <a:r>
              <a:rPr lang="en-US" i="1" dirty="0">
                <a:solidFill>
                  <a:srgbClr val="FF0000"/>
                </a:solidFill>
              </a:rPr>
              <a:t>are </a:t>
            </a:r>
            <a:r>
              <a:rPr lang="en-US" dirty="0" err="1">
                <a:solidFill>
                  <a:srgbClr val="FF0000"/>
                </a:solidFill>
              </a:rPr>
              <a:t>IDaaS</a:t>
            </a:r>
            <a:r>
              <a:rPr lang="en-US" dirty="0">
                <a:solidFill>
                  <a:srgbClr val="FF0000"/>
                </a:solidFill>
              </a:rPr>
              <a:t> servers</a:t>
            </a:r>
            <a:r>
              <a:rPr lang="en-US" dirty="0"/>
              <a:t>.</a:t>
            </a:r>
            <a:endParaRPr lang="en-US" sz="1100" dirty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Services that provide </a:t>
            </a:r>
            <a:r>
              <a:rPr lang="en-US" dirty="0" smtClean="0">
                <a:solidFill>
                  <a:srgbClr val="FF0000"/>
                </a:solidFill>
              </a:rPr>
              <a:t>digital identity management as a service</a:t>
            </a:r>
            <a:r>
              <a:rPr lang="en-US" dirty="0" smtClean="0"/>
              <a:t> have been part of internetworked systems from Day One.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Domain </a:t>
            </a:r>
            <a:r>
              <a:rPr lang="en-US" dirty="0" smtClean="0">
                <a:solidFill>
                  <a:srgbClr val="FF0000"/>
                </a:solidFill>
              </a:rPr>
              <a:t>Name Service can run on a private network</a:t>
            </a: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16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/>
          </a:bodyPr>
          <a:lstStyle/>
          <a:p>
            <a:pPr algn="just"/>
            <a:r>
              <a:rPr lang="en-US" b="1" dirty="0"/>
              <a:t>Networked identity service classes</a:t>
            </a:r>
            <a:endParaRPr lang="en-US" dirty="0" smtClean="0">
              <a:solidFill>
                <a:srgbClr val="FF0000"/>
              </a:solidFill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validate Web sites, </a:t>
            </a:r>
            <a:r>
              <a:rPr lang="en-US" sz="3600" dirty="0">
                <a:solidFill>
                  <a:srgbClr val="FF0000"/>
                </a:solidFill>
              </a:rPr>
              <a:t>transactions, transaction participants, clients,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  <a:r>
              <a:rPr lang="en-US" sz="3600" dirty="0">
                <a:solidFill>
                  <a:srgbClr val="FF0000"/>
                </a:solidFill>
              </a:rPr>
              <a:t>network </a:t>
            </a:r>
            <a:r>
              <a:rPr lang="en-US" sz="3600" dirty="0" smtClean="0">
                <a:solidFill>
                  <a:srgbClr val="FF0000"/>
                </a:solidFill>
              </a:rPr>
              <a:t>services—various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forms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identity services—have been deployed on networks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en-US" sz="3600" dirty="0" smtClean="0">
              <a:solidFill>
                <a:srgbClr val="FF0000"/>
              </a:solidFill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3600" dirty="0">
                <a:solidFill>
                  <a:srgbClr val="FF0000"/>
                </a:solidFill>
              </a:rPr>
              <a:t>Ticket or token providing </a:t>
            </a:r>
            <a:r>
              <a:rPr lang="en-US" sz="3600" dirty="0" smtClean="0">
                <a:solidFill>
                  <a:srgbClr val="FF0000"/>
                </a:solidFill>
              </a:rPr>
              <a:t>services</a:t>
            </a:r>
            <a:r>
              <a:rPr lang="en-US" sz="3600" dirty="0" smtClean="0"/>
              <a:t>, </a:t>
            </a:r>
            <a:r>
              <a:rPr lang="en-US" sz="3600" dirty="0" smtClean="0">
                <a:solidFill>
                  <a:srgbClr val="FF0000"/>
                </a:solidFill>
              </a:rPr>
              <a:t>certificate </a:t>
            </a:r>
            <a:r>
              <a:rPr lang="en-US" sz="3600" dirty="0">
                <a:solidFill>
                  <a:srgbClr val="FF0000"/>
                </a:solidFill>
              </a:rPr>
              <a:t>servers</a:t>
            </a:r>
            <a:r>
              <a:rPr lang="en-US" sz="3600" dirty="0"/>
              <a:t>, and other </a:t>
            </a:r>
            <a:r>
              <a:rPr lang="en-US" sz="3600" dirty="0">
                <a:solidFill>
                  <a:srgbClr val="FF0000"/>
                </a:solidFill>
              </a:rPr>
              <a:t>trust </a:t>
            </a:r>
            <a:r>
              <a:rPr lang="en-US" sz="3600" dirty="0"/>
              <a:t>mechanisms all provide </a:t>
            </a:r>
            <a:r>
              <a:rPr lang="en-US" sz="3600" dirty="0">
                <a:solidFill>
                  <a:srgbClr val="FF0000"/>
                </a:solidFill>
              </a:rPr>
              <a:t>identity services </a:t>
            </a:r>
            <a:r>
              <a:rPr lang="en-US" sz="3600" dirty="0"/>
              <a:t>that can be pushed </a:t>
            </a:r>
            <a:r>
              <a:rPr lang="en-US" sz="3600" dirty="0" err="1" smtClean="0"/>
              <a:t>outof</a:t>
            </a:r>
            <a:r>
              <a:rPr lang="en-US" sz="3600" dirty="0" smtClean="0"/>
              <a:t> </a:t>
            </a:r>
            <a:r>
              <a:rPr lang="en-US" sz="3600" dirty="0">
                <a:solidFill>
                  <a:srgbClr val="FF0000"/>
                </a:solidFill>
              </a:rPr>
              <a:t>private networks and into the cloud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9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315199" cy="480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687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b="1" smtClean="0">
                <a:solidFill>
                  <a:srgbClr val="FF0000"/>
                </a:solidFill>
              </a:rPr>
              <a:t>Thank </a:t>
            </a:r>
            <a:r>
              <a:rPr lang="en-US" sz="6000" b="1" dirty="0" smtClean="0">
                <a:solidFill>
                  <a:srgbClr val="FF0000"/>
                </a:solidFill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797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Networked identity service classes</a:t>
            </a:r>
            <a:endParaRPr lang="en-US" dirty="0" smtClean="0">
              <a:solidFill>
                <a:srgbClr val="FF0000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en-US" sz="3600" dirty="0">
                <a:solidFill>
                  <a:srgbClr val="FF0000"/>
                </a:solidFill>
              </a:rPr>
              <a:t>Identity protection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 one of the more </a:t>
            </a:r>
            <a:r>
              <a:rPr lang="en-US" sz="3600" dirty="0">
                <a:solidFill>
                  <a:srgbClr val="FF0000"/>
                </a:solidFill>
              </a:rPr>
              <a:t>expensive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and </a:t>
            </a:r>
            <a:r>
              <a:rPr lang="en-US" sz="3600" dirty="0">
                <a:solidFill>
                  <a:srgbClr val="FF0000"/>
                </a:solidFill>
              </a:rPr>
              <a:t>complex areas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network computing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/>
            <a:r>
              <a:rPr lang="en-US" sz="3600" dirty="0" smtClean="0">
                <a:solidFill>
                  <a:srgbClr val="FF0000"/>
                </a:solidFill>
              </a:rPr>
              <a:t>Ticket </a:t>
            </a:r>
            <a:r>
              <a:rPr lang="en-US" sz="3600" dirty="0">
                <a:solidFill>
                  <a:srgbClr val="FF0000"/>
                </a:solidFill>
              </a:rPr>
              <a:t>or token providing </a:t>
            </a:r>
            <a:r>
              <a:rPr lang="en-US" sz="3600" dirty="0" smtClean="0">
                <a:solidFill>
                  <a:srgbClr val="FF0000"/>
                </a:solidFill>
              </a:rPr>
              <a:t>services</a:t>
            </a:r>
            <a:r>
              <a:rPr lang="en-US" sz="3600" dirty="0" smtClean="0"/>
              <a:t>, </a:t>
            </a:r>
            <a:r>
              <a:rPr lang="en-US" sz="3600" dirty="0" smtClean="0">
                <a:solidFill>
                  <a:srgbClr val="FF0000"/>
                </a:solidFill>
              </a:rPr>
              <a:t>certificate </a:t>
            </a:r>
            <a:r>
              <a:rPr lang="en-US" sz="3600" dirty="0">
                <a:solidFill>
                  <a:srgbClr val="FF0000"/>
                </a:solidFill>
              </a:rPr>
              <a:t>servers</a:t>
            </a:r>
            <a:r>
              <a:rPr lang="en-US" sz="3600" dirty="0"/>
              <a:t>, and other </a:t>
            </a:r>
            <a:r>
              <a:rPr lang="en-US" sz="3600" dirty="0">
                <a:solidFill>
                  <a:srgbClr val="FF0000"/>
                </a:solidFill>
              </a:rPr>
              <a:t>trust </a:t>
            </a:r>
            <a:r>
              <a:rPr lang="en-US" sz="3600" dirty="0"/>
              <a:t>mechanisms all provide </a:t>
            </a:r>
            <a:r>
              <a:rPr lang="en-US" sz="3600" dirty="0">
                <a:solidFill>
                  <a:srgbClr val="FF0000"/>
                </a:solidFill>
              </a:rPr>
              <a:t>identity services </a:t>
            </a:r>
            <a:r>
              <a:rPr lang="en-US" sz="3600" dirty="0"/>
              <a:t>that can be pushed </a:t>
            </a:r>
            <a:r>
              <a:rPr lang="en-US" sz="3600" dirty="0" err="1" smtClean="0"/>
              <a:t>outof</a:t>
            </a:r>
            <a:r>
              <a:rPr lang="en-US" sz="3600" dirty="0" smtClean="0"/>
              <a:t> </a:t>
            </a:r>
            <a:r>
              <a:rPr lang="en-US" sz="3600" dirty="0">
                <a:solidFill>
                  <a:srgbClr val="FF0000"/>
                </a:solidFill>
              </a:rPr>
              <a:t>private networks and into the cloud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98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If you think about it, requests for information on </a:t>
            </a:r>
            <a:r>
              <a:rPr lang="en-US" dirty="0">
                <a:solidFill>
                  <a:srgbClr val="FF0000"/>
                </a:solidFill>
              </a:rPr>
              <a:t>identity by personnel such as </a:t>
            </a:r>
            <a:r>
              <a:rPr lang="en-US" dirty="0" smtClean="0">
                <a:solidFill>
                  <a:srgbClr val="FF0000"/>
                </a:solidFill>
              </a:rPr>
              <a:t>HR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managers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others</a:t>
            </a:r>
            <a:r>
              <a:rPr lang="en-US" dirty="0"/>
              <a:t>; by systems and resources for </a:t>
            </a:r>
            <a:r>
              <a:rPr lang="en-US" dirty="0">
                <a:solidFill>
                  <a:srgbClr val="FF0000"/>
                </a:solidFill>
              </a:rPr>
              <a:t>access requests</a:t>
            </a:r>
            <a:r>
              <a:rPr lang="en-US" dirty="0"/>
              <a:t>; as </a:t>
            </a:r>
            <a:r>
              <a:rPr lang="en-US" dirty="0">
                <a:solidFill>
                  <a:srgbClr val="FF0000"/>
                </a:solidFill>
              </a:rPr>
              <a:t>identification for network traffic</a:t>
            </a:r>
            <a:r>
              <a:rPr lang="en-US" dirty="0"/>
              <a:t>; </a:t>
            </a:r>
            <a:endParaRPr lang="en-US" dirty="0" smtClean="0"/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significant percentage of all </a:t>
            </a:r>
            <a:r>
              <a:rPr lang="en-US" dirty="0">
                <a:solidFill>
                  <a:srgbClr val="FF0000"/>
                </a:solidFill>
              </a:rPr>
              <a:t>network traffic </a:t>
            </a:r>
            <a:r>
              <a:rPr lang="en-US" dirty="0"/>
              <a:t>is </a:t>
            </a:r>
            <a:r>
              <a:rPr lang="en-US" dirty="0">
                <a:solidFill>
                  <a:srgbClr val="FF0000"/>
                </a:solidFill>
              </a:rPr>
              <a:t>supporting </a:t>
            </a:r>
            <a:r>
              <a:rPr lang="en-US" dirty="0" smtClean="0">
                <a:solidFill>
                  <a:srgbClr val="FF0000"/>
                </a:solidFill>
              </a:rPr>
              <a:t>an identification service.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/>
              <a:t>Literally </a:t>
            </a:r>
            <a:r>
              <a:rPr lang="en-US" dirty="0">
                <a:solidFill>
                  <a:srgbClr val="FF0000"/>
                </a:solidFill>
              </a:rPr>
              <a:t>hundreds of messages</a:t>
            </a:r>
            <a:r>
              <a:rPr lang="en-US" dirty="0"/>
              <a:t> on a network </a:t>
            </a:r>
            <a:r>
              <a:rPr lang="en-US" dirty="0">
                <a:solidFill>
                  <a:srgbClr val="FF0000"/>
                </a:solidFill>
              </a:rPr>
              <a:t>every minute </a:t>
            </a:r>
            <a:r>
              <a:rPr lang="en-US" dirty="0"/>
              <a:t>are </a:t>
            </a:r>
            <a:r>
              <a:rPr lang="en-US" dirty="0">
                <a:solidFill>
                  <a:srgbClr val="FF0000"/>
                </a:solidFill>
              </a:rPr>
              <a:t>checking identity</a:t>
            </a:r>
            <a:r>
              <a:rPr lang="en-US" dirty="0"/>
              <a:t>, and every </a:t>
            </a:r>
            <a:r>
              <a:rPr lang="en-US" dirty="0">
                <a:solidFill>
                  <a:srgbClr val="FF0000"/>
                </a:solidFill>
              </a:rPr>
              <a:t>Ethernet packet </a:t>
            </a:r>
            <a:r>
              <a:rPr lang="en-US" dirty="0"/>
              <a:t>contains </a:t>
            </a:r>
            <a:r>
              <a:rPr lang="en-US" dirty="0">
                <a:solidFill>
                  <a:srgbClr val="FF0000"/>
                </a:solidFill>
              </a:rPr>
              <a:t>header fields </a:t>
            </a:r>
            <a:r>
              <a:rPr lang="en-US" dirty="0"/>
              <a:t>that are used </a:t>
            </a:r>
            <a:r>
              <a:rPr lang="en-US" dirty="0">
                <a:solidFill>
                  <a:srgbClr val="FF0000"/>
                </a:solidFill>
              </a:rPr>
              <a:t>to identify the information</a:t>
            </a:r>
            <a:r>
              <a:rPr lang="en-US" dirty="0"/>
              <a:t> it contains.</a:t>
            </a:r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44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As systems become even </a:t>
            </a:r>
            <a:r>
              <a:rPr lang="en-US" dirty="0">
                <a:solidFill>
                  <a:srgbClr val="FF0000"/>
                </a:solidFill>
              </a:rPr>
              <a:t>more specialized</a:t>
            </a:r>
            <a:r>
              <a:rPr lang="en-US" dirty="0"/>
              <a:t>, it has become </a:t>
            </a:r>
            <a:r>
              <a:rPr lang="en-US" dirty="0">
                <a:solidFill>
                  <a:srgbClr val="FF0000"/>
                </a:solidFill>
              </a:rPr>
              <a:t>increasingly difficult </a:t>
            </a:r>
            <a:r>
              <a:rPr lang="en-US" dirty="0"/>
              <a:t>to find the </a:t>
            </a:r>
            <a:r>
              <a:rPr lang="en-US" dirty="0" smtClean="0">
                <a:solidFill>
                  <a:srgbClr val="FF0000"/>
                </a:solidFill>
              </a:rPr>
              <a:t>security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experts </a:t>
            </a:r>
            <a:r>
              <a:rPr lang="en-US" dirty="0">
                <a:solidFill>
                  <a:srgbClr val="FF0000"/>
                </a:solidFill>
              </a:rPr>
              <a:t>needed to run an ID service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/>
              <a:t>So Identity as a Service or the related </a:t>
            </a:r>
            <a:r>
              <a:rPr lang="en-US" dirty="0">
                <a:solidFill>
                  <a:srgbClr val="FF0000"/>
                </a:solidFill>
              </a:rPr>
              <a:t>hosted (managed)</a:t>
            </a:r>
            <a:r>
              <a:rPr lang="en-US" dirty="0"/>
              <a:t> </a:t>
            </a:r>
            <a:r>
              <a:rPr lang="en-US" dirty="0" smtClean="0"/>
              <a:t>identity services </a:t>
            </a:r>
            <a:r>
              <a:rPr lang="en-US" dirty="0"/>
              <a:t>may be the </a:t>
            </a:r>
            <a:r>
              <a:rPr lang="en-US" dirty="0">
                <a:solidFill>
                  <a:srgbClr val="FF0000"/>
                </a:solidFill>
              </a:rPr>
              <a:t>most valuable</a:t>
            </a:r>
            <a:r>
              <a:rPr lang="en-US" dirty="0"/>
              <a:t> and cost effective distributed service types you can subscribe to</a:t>
            </a:r>
            <a:r>
              <a:rPr lang="en-US" dirty="0" smtClean="0"/>
              <a:t>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7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Identity as a Service (</a:t>
            </a:r>
            <a:r>
              <a:rPr lang="en-US" dirty="0" err="1">
                <a:solidFill>
                  <a:srgbClr val="FF0000"/>
                </a:solidFill>
              </a:rPr>
              <a:t>IDaaS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may </a:t>
            </a:r>
            <a:r>
              <a:rPr lang="en-US" dirty="0">
                <a:solidFill>
                  <a:srgbClr val="FF0000"/>
                </a:solidFill>
              </a:rPr>
              <a:t>include</a:t>
            </a:r>
            <a:r>
              <a:rPr lang="en-US" dirty="0"/>
              <a:t> any of the following</a:t>
            </a:r>
            <a:r>
              <a:rPr lang="en-US" dirty="0" smtClean="0"/>
              <a:t>:</a:t>
            </a:r>
          </a:p>
          <a:p>
            <a:r>
              <a:rPr lang="en-US" dirty="0">
                <a:solidFill>
                  <a:srgbClr val="FF0000"/>
                </a:solidFill>
              </a:rPr>
              <a:t>Authentication services (identity verification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Directory services.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Federated </a:t>
            </a:r>
            <a:r>
              <a:rPr lang="en-US" dirty="0" smtClean="0">
                <a:solidFill>
                  <a:srgbClr val="FF0000"/>
                </a:solidFill>
              </a:rPr>
              <a:t>identity.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dentity</a:t>
            </a:r>
            <a:r>
              <a:rPr lang="en-US" dirty="0" smtClean="0">
                <a:solidFill>
                  <a:srgbClr val="FF0000"/>
                </a:solidFill>
              </a:rPr>
              <a:t> governance.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Identity and profile </a:t>
            </a:r>
            <a:r>
              <a:rPr lang="en-US" dirty="0" smtClean="0">
                <a:solidFill>
                  <a:srgbClr val="FF0000"/>
                </a:solidFill>
              </a:rPr>
              <a:t>management.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Policies, roles, and </a:t>
            </a:r>
            <a:r>
              <a:rPr lang="en-US" dirty="0" smtClean="0">
                <a:solidFill>
                  <a:srgbClr val="FF0000"/>
                </a:solidFill>
              </a:rPr>
              <a:t>enforcement.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Provisioning </a:t>
            </a:r>
            <a:r>
              <a:rPr lang="en-US" dirty="0">
                <a:solidFill>
                  <a:srgbClr val="FF0000"/>
                </a:solidFill>
              </a:rPr>
              <a:t>(external policy administration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Registration.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Risk and event monitoring, including </a:t>
            </a:r>
            <a:r>
              <a:rPr lang="en-US" dirty="0" smtClean="0">
                <a:solidFill>
                  <a:srgbClr val="FF0000"/>
                </a:solidFill>
              </a:rPr>
              <a:t>audits.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Single </a:t>
            </a:r>
            <a:r>
              <a:rPr lang="en-US" dirty="0">
                <a:solidFill>
                  <a:srgbClr val="FF0000"/>
                </a:solidFill>
              </a:rPr>
              <a:t>sign-on services (pass-through </a:t>
            </a:r>
            <a:r>
              <a:rPr lang="en-US" dirty="0" smtClean="0">
                <a:solidFill>
                  <a:srgbClr val="FF0000"/>
                </a:solidFill>
              </a:rPr>
              <a:t>authentication).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92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sharing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any or all of these attributes over a network may be the subject of </a:t>
            </a:r>
            <a:r>
              <a:rPr lang="en-US" dirty="0">
                <a:solidFill>
                  <a:srgbClr val="FF0000"/>
                </a:solidFill>
              </a:rPr>
              <a:t>different </a:t>
            </a:r>
            <a:r>
              <a:rPr lang="en-US" dirty="0" smtClean="0">
                <a:solidFill>
                  <a:srgbClr val="FF0000"/>
                </a:solidFill>
              </a:rPr>
              <a:t>government Regulations.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many cases must be </a:t>
            </a:r>
            <a:r>
              <a:rPr lang="en-US" dirty="0">
                <a:solidFill>
                  <a:srgbClr val="FF0000"/>
                </a:solidFill>
              </a:rPr>
              <a:t>protected</a:t>
            </a:r>
            <a:r>
              <a:rPr lang="en-US" dirty="0"/>
              <a:t> so that only </a:t>
            </a:r>
            <a:r>
              <a:rPr lang="en-US" dirty="0">
                <a:solidFill>
                  <a:srgbClr val="FF0000"/>
                </a:solidFill>
              </a:rPr>
              <a:t>justifiable parties </a:t>
            </a:r>
            <a:r>
              <a:rPr lang="en-US" dirty="0"/>
              <a:t>may have access to the </a:t>
            </a:r>
            <a:r>
              <a:rPr lang="en-US" dirty="0">
                <a:solidFill>
                  <a:srgbClr val="FF0000"/>
                </a:solidFill>
              </a:rPr>
              <a:t>minimal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amount</a:t>
            </a:r>
            <a:r>
              <a:rPr lang="en-US" dirty="0"/>
              <a:t> that may be </a:t>
            </a:r>
            <a:r>
              <a:rPr lang="en-US" dirty="0" smtClean="0"/>
              <a:t>disclosed.</a:t>
            </a:r>
          </a:p>
          <a:p>
            <a:endParaRPr lang="en-US" dirty="0" smtClean="0"/>
          </a:p>
          <a:p>
            <a:pPr algn="just"/>
            <a:r>
              <a:rPr lang="en-US" dirty="0"/>
              <a:t> This level of access defines </a:t>
            </a:r>
            <a:r>
              <a:rPr lang="en-US" dirty="0">
                <a:solidFill>
                  <a:srgbClr val="FF0000"/>
                </a:solidFill>
              </a:rPr>
              <a:t>called an identity relationship.</a:t>
            </a:r>
          </a:p>
        </p:txBody>
      </p:sp>
    </p:spTree>
    <p:extLst>
      <p:ext uri="{BB962C8B-B14F-4D97-AF65-F5344CB8AC3E}">
        <p14:creationId xmlns:p14="http://schemas.microsoft.com/office/powerpoint/2010/main" val="266060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Exploring Google Applications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/>
              <a:t>Few companies have had as </a:t>
            </a:r>
            <a:r>
              <a:rPr lang="en-US" dirty="0">
                <a:solidFill>
                  <a:srgbClr val="FF0000"/>
                </a:solidFill>
              </a:rPr>
              <a:t>much impact </a:t>
            </a:r>
            <a:r>
              <a:rPr lang="en-US" dirty="0"/>
              <a:t>on their </a:t>
            </a:r>
            <a:r>
              <a:rPr lang="en-US" dirty="0">
                <a:solidFill>
                  <a:srgbClr val="FF0000"/>
                </a:solidFill>
              </a:rPr>
              <a:t>industries</a:t>
            </a:r>
            <a:r>
              <a:rPr lang="en-US" dirty="0"/>
              <a:t> as Google has had on the </a:t>
            </a:r>
            <a:r>
              <a:rPr lang="en-US" dirty="0">
                <a:solidFill>
                  <a:srgbClr val="FF0000"/>
                </a:solidFill>
              </a:rPr>
              <a:t>computer industry</a:t>
            </a:r>
            <a:r>
              <a:rPr lang="en-US" dirty="0"/>
              <a:t> and on the </a:t>
            </a:r>
            <a:r>
              <a:rPr lang="en-US" dirty="0">
                <a:solidFill>
                  <a:srgbClr val="FF0000"/>
                </a:solidFill>
              </a:rPr>
              <a:t>Internet</a:t>
            </a:r>
            <a:r>
              <a:rPr lang="en-US" dirty="0"/>
              <a:t> in particular.</a:t>
            </a:r>
            <a:endParaRPr lang="en-US" dirty="0" smtClean="0"/>
          </a:p>
          <a:p>
            <a:pPr algn="just"/>
            <a:r>
              <a:rPr lang="en-US" dirty="0"/>
              <a:t> Some companies may have </a:t>
            </a:r>
            <a:r>
              <a:rPr lang="en-US" dirty="0">
                <a:solidFill>
                  <a:srgbClr val="FF0000"/>
                </a:solidFill>
              </a:rPr>
              <a:t>more Internet </a:t>
            </a:r>
            <a:r>
              <a:rPr lang="en-US" dirty="0" smtClean="0">
                <a:solidFill>
                  <a:srgbClr val="FF0000"/>
                </a:solidFill>
              </a:rPr>
              <a:t>users </a:t>
            </a:r>
            <a:r>
              <a:rPr lang="en-US" dirty="0" smtClean="0"/>
              <a:t> or </a:t>
            </a:r>
            <a:r>
              <a:rPr lang="en-US" dirty="0"/>
              <a:t>have a </a:t>
            </a:r>
            <a:r>
              <a:rPr lang="en-US" dirty="0">
                <a:solidFill>
                  <a:srgbClr val="FF0000"/>
                </a:solidFill>
              </a:rPr>
              <a:t>stock valuation higher </a:t>
            </a:r>
            <a:r>
              <a:rPr lang="en-US" dirty="0"/>
              <a:t>than Google. </a:t>
            </a:r>
            <a:r>
              <a:rPr lang="en-US" dirty="0">
                <a:solidFill>
                  <a:srgbClr val="FF0000"/>
                </a:solidFill>
              </a:rPr>
              <a:t>Apple</a:t>
            </a:r>
            <a:r>
              <a:rPr lang="en-US" dirty="0"/>
              <a:t> currently fits </a:t>
            </a:r>
            <a:r>
              <a:rPr lang="en-US" dirty="0" smtClean="0"/>
              <a:t>that description</a:t>
            </a:r>
            <a:r>
              <a:rPr lang="en-US" dirty="0"/>
              <a:t>)</a:t>
            </a:r>
            <a:endParaRPr lang="en-US" dirty="0" smtClean="0"/>
          </a:p>
          <a:p>
            <a:pPr algn="just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73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Exploring Google Applications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/>
              <a:t>Google remains both a </a:t>
            </a:r>
            <a:r>
              <a:rPr lang="en-US" dirty="0">
                <a:solidFill>
                  <a:srgbClr val="FF0000"/>
                </a:solidFill>
              </a:rPr>
              <a:t>technology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thought leader for all things </a:t>
            </a:r>
            <a:r>
              <a:rPr lang="en-US" dirty="0" smtClean="0">
                <a:solidFill>
                  <a:srgbClr val="FF0000"/>
                </a:solidFill>
              </a:rPr>
              <a:t>Internet.</a:t>
            </a:r>
          </a:p>
          <a:p>
            <a:pPr algn="just"/>
            <a:r>
              <a:rPr lang="en-US" dirty="0"/>
              <a:t>impact of </a:t>
            </a:r>
            <a:r>
              <a:rPr lang="en-US" dirty="0">
                <a:solidFill>
                  <a:srgbClr val="FF0000"/>
                </a:solidFill>
              </a:rPr>
              <a:t>consumer tracking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targeted </a:t>
            </a:r>
            <a:r>
              <a:rPr lang="en-US" dirty="0" smtClean="0">
                <a:solidFill>
                  <a:srgbClr val="FF0000"/>
                </a:solidFill>
              </a:rPr>
              <a:t>advertising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free </a:t>
            </a:r>
            <a:r>
              <a:rPr lang="en-US" dirty="0">
                <a:solidFill>
                  <a:srgbClr val="FF0000"/>
                </a:solidFill>
              </a:rPr>
              <a:t>sourcing applications</a:t>
            </a:r>
            <a:r>
              <a:rPr lang="en-US" dirty="0"/>
              <a:t>, and the </a:t>
            </a:r>
            <a:r>
              <a:rPr lang="en-US" dirty="0">
                <a:solidFill>
                  <a:srgbClr val="FF0000"/>
                </a:solidFill>
              </a:rPr>
              <a:t>relentless assault </a:t>
            </a:r>
            <a:r>
              <a:rPr lang="en-US" dirty="0"/>
              <a:t>on one knowledge domain after </a:t>
            </a:r>
            <a:r>
              <a:rPr lang="en-US" dirty="0" smtClean="0"/>
              <a:t>another has </a:t>
            </a:r>
            <a:r>
              <a:rPr lang="en-US" dirty="0"/>
              <a:t>had a </a:t>
            </a:r>
            <a:r>
              <a:rPr lang="en-US" dirty="0">
                <a:solidFill>
                  <a:srgbClr val="FF0000"/>
                </a:solidFill>
              </a:rPr>
              <a:t>profound impact on the lives of many people</a:t>
            </a:r>
            <a:r>
              <a:rPr lang="en-US" dirty="0"/>
              <a:t>. I call it the </a:t>
            </a:r>
            <a:r>
              <a:rPr lang="en-US" dirty="0">
                <a:solidFill>
                  <a:srgbClr val="FF0000"/>
                </a:solidFill>
              </a:rPr>
              <a:t>Google </a:t>
            </a:r>
            <a:r>
              <a:rPr lang="en-US" dirty="0" smtClean="0">
                <a:solidFill>
                  <a:srgbClr val="FF0000"/>
                </a:solidFill>
              </a:rPr>
              <a:t>Effect.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64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1092</Words>
  <Application>Microsoft Office PowerPoint</Application>
  <PresentationFormat>On-screen Show (4:3)</PresentationFormat>
  <Paragraphs>98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47</cp:revision>
  <dcterms:created xsi:type="dcterms:W3CDTF">2006-08-16T00:00:00Z</dcterms:created>
  <dcterms:modified xsi:type="dcterms:W3CDTF">2022-09-23T04:58:41Z</dcterms:modified>
</cp:coreProperties>
</file>